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 idx="4294967295"/>
          </p:nvPr>
        </p:nvSpPr>
        <p:spPr>
          <a:xfrm>
            <a:off x="1143000" y="1122362"/>
            <a:ext cx="6858000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Vocabulary</a:t>
            </a:r>
          </a:p>
        </p:txBody>
      </p:sp>
      <p:sp>
        <p:nvSpPr>
          <p:cNvPr id="9" name="Shape 9"/>
          <p:cNvSpPr/>
          <p:nvPr>
            <p:ph type="body" idx="4294967295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0" indent="0" algn="ctr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The Basics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3132137" y="404812"/>
            <a:ext cx="294590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Favorite Latin Word Roots:  </a:t>
            </a:r>
          </a:p>
        </p:txBody>
      </p:sp>
      <p:sp>
        <p:nvSpPr>
          <p:cNvPr id="12" name="Shape 12"/>
          <p:cNvSpPr/>
          <p:nvPr/>
        </p:nvSpPr>
        <p:spPr>
          <a:xfrm>
            <a:off x="539750" y="1125537"/>
            <a:ext cx="2160588" cy="1152526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3" name="Shape 13"/>
          <p:cNvSpPr/>
          <p:nvPr/>
        </p:nvSpPr>
        <p:spPr>
          <a:xfrm>
            <a:off x="539750" y="2781300"/>
            <a:ext cx="2160588" cy="1152525"/>
          </a:xfrm>
          <a:prstGeom prst="rect">
            <a:avLst/>
          </a:prstGeom>
          <a:solidFill>
            <a:srgbClr val="DBFC18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4" name="Shape 14"/>
          <p:cNvSpPr/>
          <p:nvPr/>
        </p:nvSpPr>
        <p:spPr>
          <a:xfrm>
            <a:off x="611187" y="4437062"/>
            <a:ext cx="2160588" cy="1152526"/>
          </a:xfrm>
          <a:prstGeom prst="rect">
            <a:avLst/>
          </a:prstGeom>
          <a:solidFill>
            <a:srgbClr val="B7F6A8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5" name="Shape 15"/>
          <p:cNvSpPr/>
          <p:nvPr/>
        </p:nvSpPr>
        <p:spPr>
          <a:xfrm>
            <a:off x="5724525" y="4365625"/>
            <a:ext cx="2160588" cy="1152525"/>
          </a:xfrm>
          <a:prstGeom prst="rect">
            <a:avLst/>
          </a:prstGeom>
          <a:solidFill>
            <a:srgbClr val="C6B5E9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6" name="Shape 16"/>
          <p:cNvSpPr/>
          <p:nvPr/>
        </p:nvSpPr>
        <p:spPr>
          <a:xfrm>
            <a:off x="3203575" y="4437062"/>
            <a:ext cx="2160588" cy="1152526"/>
          </a:xfrm>
          <a:prstGeom prst="rect">
            <a:avLst/>
          </a:prstGeom>
          <a:solidFill>
            <a:srgbClr val="FBF9A5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7" name="Shape 17"/>
          <p:cNvSpPr/>
          <p:nvPr/>
        </p:nvSpPr>
        <p:spPr>
          <a:xfrm>
            <a:off x="3132137" y="2708275"/>
            <a:ext cx="2160588" cy="1152525"/>
          </a:xfrm>
          <a:prstGeom prst="rect">
            <a:avLst/>
          </a:prstGeom>
          <a:solidFill>
            <a:srgbClr val="E9B1B9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8" name="Shape 18"/>
          <p:cNvSpPr/>
          <p:nvPr/>
        </p:nvSpPr>
        <p:spPr>
          <a:xfrm>
            <a:off x="5724525" y="2781300"/>
            <a:ext cx="2160588" cy="1152525"/>
          </a:xfrm>
          <a:prstGeom prst="rect">
            <a:avLst/>
          </a:prstGeom>
          <a:solidFill>
            <a:srgbClr val="BBE0E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9" name="Shape 19"/>
          <p:cNvSpPr/>
          <p:nvPr/>
        </p:nvSpPr>
        <p:spPr>
          <a:xfrm>
            <a:off x="3059112" y="1125537"/>
            <a:ext cx="2160588" cy="1152526"/>
          </a:xfrm>
          <a:prstGeom prst="rect">
            <a:avLst/>
          </a:prstGeom>
          <a:solidFill>
            <a:srgbClr val="FF99FF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0" name="Shape 20"/>
          <p:cNvSpPr/>
          <p:nvPr/>
        </p:nvSpPr>
        <p:spPr>
          <a:xfrm>
            <a:off x="5724525" y="1125537"/>
            <a:ext cx="2160588" cy="1152526"/>
          </a:xfrm>
          <a:prstGeom prst="rect">
            <a:avLst/>
          </a:prstGeom>
          <a:solidFill>
            <a:srgbClr val="4EFD41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1" name="Shape 21"/>
          <p:cNvSpPr/>
          <p:nvPr/>
        </p:nvSpPr>
        <p:spPr>
          <a:xfrm>
            <a:off x="592137" y="1144587"/>
            <a:ext cx="54872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tract</a:t>
            </a:r>
          </a:p>
        </p:txBody>
      </p:sp>
      <p:sp>
        <p:nvSpPr>
          <p:cNvPr id="22" name="Shape 22"/>
          <p:cNvSpPr/>
          <p:nvPr/>
        </p:nvSpPr>
        <p:spPr>
          <a:xfrm>
            <a:off x="519112" y="2728912"/>
            <a:ext cx="40920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pel</a:t>
            </a:r>
          </a:p>
        </p:txBody>
      </p:sp>
      <p:sp>
        <p:nvSpPr>
          <p:cNvPr id="23" name="Shape 23"/>
          <p:cNvSpPr/>
          <p:nvPr/>
        </p:nvSpPr>
        <p:spPr>
          <a:xfrm>
            <a:off x="592137" y="4384675"/>
            <a:ext cx="790387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gress</a:t>
            </a:r>
          </a:p>
          <a:p>
            <a:pPr lvl="0"/>
          </a:p>
          <a:p>
            <a:pPr lvl="0"/>
            <a:r>
              <a:rPr i="1"/>
              <a:t>to step</a:t>
            </a:r>
          </a:p>
        </p:txBody>
      </p:sp>
      <p:sp>
        <p:nvSpPr>
          <p:cNvPr id="24" name="Shape 24"/>
          <p:cNvSpPr/>
          <p:nvPr/>
        </p:nvSpPr>
        <p:spPr>
          <a:xfrm>
            <a:off x="3111500" y="1073150"/>
            <a:ext cx="866289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port</a:t>
            </a:r>
          </a:p>
          <a:p>
            <a:pPr lvl="0"/>
          </a:p>
          <a:p>
            <a:pPr lvl="0"/>
            <a:r>
              <a:t>to carry</a:t>
            </a:r>
          </a:p>
        </p:txBody>
      </p:sp>
      <p:sp>
        <p:nvSpPr>
          <p:cNvPr id="25" name="Shape 25"/>
          <p:cNvSpPr/>
          <p:nvPr/>
        </p:nvSpPr>
        <p:spPr>
          <a:xfrm>
            <a:off x="5703887" y="1073150"/>
            <a:ext cx="930137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rupt</a:t>
            </a:r>
          </a:p>
          <a:p>
            <a:pPr lvl="0"/>
          </a:p>
          <a:p>
            <a:pPr lvl="0"/>
            <a:r>
              <a:t>to break</a:t>
            </a:r>
          </a:p>
        </p:txBody>
      </p:sp>
      <p:sp>
        <p:nvSpPr>
          <p:cNvPr id="26" name="Shape 26"/>
          <p:cNvSpPr/>
          <p:nvPr/>
        </p:nvSpPr>
        <p:spPr>
          <a:xfrm>
            <a:off x="5703887" y="2728912"/>
            <a:ext cx="790499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duce</a:t>
            </a:r>
          </a:p>
          <a:p>
            <a:pPr lvl="0"/>
          </a:p>
          <a:p>
            <a:pPr lvl="0"/>
            <a:r>
              <a:t>to lead</a:t>
            </a:r>
          </a:p>
        </p:txBody>
      </p:sp>
      <p:sp>
        <p:nvSpPr>
          <p:cNvPr id="27" name="Shape 27"/>
          <p:cNvSpPr/>
          <p:nvPr/>
        </p:nvSpPr>
        <p:spPr>
          <a:xfrm>
            <a:off x="3132137" y="2636837"/>
            <a:ext cx="854012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mit</a:t>
            </a:r>
          </a:p>
          <a:p>
            <a:pPr lvl="0"/>
          </a:p>
          <a:p>
            <a:pPr lvl="0"/>
            <a:r>
              <a:t>to send</a:t>
            </a:r>
          </a:p>
        </p:txBody>
      </p:sp>
      <p:sp>
        <p:nvSpPr>
          <p:cNvPr id="28" name="Shape 28"/>
          <p:cNvSpPr/>
          <p:nvPr/>
        </p:nvSpPr>
        <p:spPr>
          <a:xfrm>
            <a:off x="3148012" y="4570412"/>
            <a:ext cx="18415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s</a:t>
            </a:r>
          </a:p>
        </p:txBody>
      </p:sp>
      <p:sp>
        <p:nvSpPr>
          <p:cNvPr id="29" name="Shape 29"/>
          <p:cNvSpPr/>
          <p:nvPr/>
        </p:nvSpPr>
        <p:spPr>
          <a:xfrm>
            <a:off x="3203575" y="4437062"/>
            <a:ext cx="790499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tain</a:t>
            </a:r>
          </a:p>
          <a:p>
            <a:pPr lvl="0"/>
          </a:p>
          <a:p>
            <a:pPr lvl="0"/>
            <a:r>
              <a:t>to hold</a:t>
            </a:r>
          </a:p>
        </p:txBody>
      </p:sp>
      <p:sp>
        <p:nvSpPr>
          <p:cNvPr id="30" name="Shape 30"/>
          <p:cNvSpPr/>
          <p:nvPr/>
        </p:nvSpPr>
        <p:spPr>
          <a:xfrm>
            <a:off x="5724525" y="4365625"/>
            <a:ext cx="841286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struct</a:t>
            </a:r>
          </a:p>
          <a:p>
            <a:pPr lvl="0"/>
          </a:p>
          <a:p>
            <a:pPr lvl="0"/>
            <a:r>
              <a:t>to build</a:t>
            </a:r>
          </a:p>
        </p:txBody>
      </p:sp>
      <p:grpSp>
        <p:nvGrpSpPr>
          <p:cNvPr id="40" name="Group 40"/>
          <p:cNvGrpSpPr/>
          <p:nvPr/>
        </p:nvGrpSpPr>
        <p:grpSpPr>
          <a:xfrm>
            <a:off x="1403350" y="1052512"/>
            <a:ext cx="6437298" cy="4730575"/>
            <a:chOff x="0" y="0"/>
            <a:chExt cx="6437297" cy="4730573"/>
          </a:xfrm>
        </p:grpSpPr>
        <p:sp>
          <p:nvSpPr>
            <p:cNvPr id="31" name="Shape 31"/>
            <p:cNvSpPr/>
            <p:nvPr/>
          </p:nvSpPr>
          <p:spPr>
            <a:xfrm>
              <a:off x="215900" y="73025"/>
              <a:ext cx="980813" cy="11507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subtract</a:t>
              </a:r>
            </a:p>
            <a:p>
              <a:pPr lvl="0"/>
              <a:r>
                <a:t>extract</a:t>
              </a:r>
            </a:p>
            <a:p>
              <a:pPr lvl="0"/>
              <a:r>
                <a:t>attract</a:t>
              </a:r>
            </a:p>
            <a:p>
              <a:pPr lvl="0"/>
              <a:r>
                <a:t>distract</a:t>
              </a:r>
            </a:p>
          </p:txBody>
        </p:sp>
        <p:sp>
          <p:nvSpPr>
            <p:cNvPr id="32" name="Shape 32"/>
            <p:cNvSpPr/>
            <p:nvPr/>
          </p:nvSpPr>
          <p:spPr>
            <a:xfrm>
              <a:off x="2808287" y="73025"/>
              <a:ext cx="930137" cy="11507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support</a:t>
              </a:r>
            </a:p>
            <a:p>
              <a:pPr lvl="0"/>
              <a:r>
                <a:t>report</a:t>
              </a:r>
            </a:p>
            <a:p>
              <a:pPr lvl="0"/>
              <a:r>
                <a:t>export</a:t>
              </a:r>
            </a:p>
            <a:p>
              <a:pPr lvl="0"/>
              <a:r>
                <a:t>import</a:t>
              </a:r>
            </a:p>
          </p:txBody>
        </p:sp>
        <p:sp>
          <p:nvSpPr>
            <p:cNvPr id="33" name="Shape 33"/>
            <p:cNvSpPr/>
            <p:nvPr/>
          </p:nvSpPr>
          <p:spPr>
            <a:xfrm>
              <a:off x="5400675" y="0"/>
              <a:ext cx="942750" cy="11507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disrupt</a:t>
              </a:r>
            </a:p>
            <a:p>
              <a:pPr lvl="0"/>
              <a:r>
                <a:t>erupt</a:t>
              </a:r>
            </a:p>
            <a:p>
              <a:pPr lvl="0"/>
              <a:r>
                <a:t>rupture</a:t>
              </a:r>
            </a:p>
            <a:p>
              <a:pPr lvl="0"/>
              <a:r>
                <a:t>interrupt</a:t>
              </a:r>
            </a:p>
          </p:txBody>
        </p:sp>
        <p:sp>
          <p:nvSpPr>
            <p:cNvPr id="34" name="Shape 34"/>
            <p:cNvSpPr/>
            <p:nvPr/>
          </p:nvSpPr>
          <p:spPr>
            <a:xfrm>
              <a:off x="360362" y="1655762"/>
              <a:ext cx="841063" cy="11507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impel</a:t>
              </a:r>
            </a:p>
            <a:p>
              <a:pPr lvl="0"/>
              <a:r>
                <a:t>repel</a:t>
              </a:r>
            </a:p>
            <a:p>
              <a:pPr lvl="0"/>
              <a:r>
                <a:t>propel</a:t>
              </a:r>
            </a:p>
            <a:p>
              <a:pPr lvl="0"/>
              <a:r>
                <a:t>compel</a:t>
              </a:r>
            </a:p>
          </p:txBody>
        </p:sp>
        <p:sp>
          <p:nvSpPr>
            <p:cNvPr id="35" name="Shape 35"/>
            <p:cNvSpPr/>
            <p:nvPr/>
          </p:nvSpPr>
          <p:spPr>
            <a:xfrm>
              <a:off x="2952750" y="1584325"/>
              <a:ext cx="840951" cy="11507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remit</a:t>
              </a:r>
            </a:p>
            <a:p>
              <a:pPr lvl="0"/>
              <a:r>
                <a:t>submit</a:t>
              </a:r>
            </a:p>
            <a:p>
              <a:pPr lvl="0"/>
              <a:r>
                <a:t>remit</a:t>
              </a:r>
            </a:p>
            <a:p>
              <a:pPr lvl="0"/>
              <a:r>
                <a:t>emit</a:t>
              </a:r>
            </a:p>
          </p:txBody>
        </p:sp>
        <p:sp>
          <p:nvSpPr>
            <p:cNvPr id="36" name="Shape 36"/>
            <p:cNvSpPr/>
            <p:nvPr/>
          </p:nvSpPr>
          <p:spPr>
            <a:xfrm>
              <a:off x="5329237" y="1655762"/>
              <a:ext cx="1108061" cy="1417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produce</a:t>
              </a:r>
            </a:p>
            <a:p>
              <a:pPr lvl="0"/>
              <a:r>
                <a:t>introduce</a:t>
              </a:r>
            </a:p>
            <a:p>
              <a:pPr lvl="0"/>
              <a:r>
                <a:t>reduce</a:t>
              </a:r>
            </a:p>
            <a:p>
              <a:pPr lvl="0"/>
              <a:r>
                <a:t>induce</a:t>
              </a:r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3384550"/>
              <a:ext cx="1209636" cy="11507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progress</a:t>
              </a:r>
            </a:p>
            <a:p>
              <a:pPr lvl="0"/>
              <a:r>
                <a:t>congress</a:t>
              </a:r>
            </a:p>
            <a:p>
              <a:pPr lvl="0"/>
              <a:r>
                <a:t>regress</a:t>
              </a:r>
            </a:p>
            <a:p>
              <a:pPr lvl="0"/>
              <a:r>
                <a:t>aggressive</a:t>
              </a:r>
            </a:p>
          </p:txBody>
        </p:sp>
        <p:sp>
          <p:nvSpPr>
            <p:cNvPr id="38" name="Shape 38"/>
            <p:cNvSpPr/>
            <p:nvPr/>
          </p:nvSpPr>
          <p:spPr>
            <a:xfrm>
              <a:off x="2881312" y="3313112"/>
              <a:ext cx="1031712" cy="1417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attain</a:t>
              </a:r>
            </a:p>
            <a:p>
              <a:pPr lvl="0"/>
              <a:r>
                <a:t>maintain</a:t>
              </a:r>
            </a:p>
            <a:p>
              <a:pPr lvl="0"/>
              <a:r>
                <a:t>contain</a:t>
              </a:r>
            </a:p>
            <a:p>
              <a:pPr lvl="0"/>
              <a:r>
                <a:t>retain</a:t>
              </a:r>
            </a:p>
          </p:txBody>
        </p:sp>
        <p:sp>
          <p:nvSpPr>
            <p:cNvPr id="39" name="Shape 39"/>
            <p:cNvSpPr/>
            <p:nvPr/>
          </p:nvSpPr>
          <p:spPr>
            <a:xfrm>
              <a:off x="5329237" y="3240087"/>
              <a:ext cx="1095113" cy="11507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construct</a:t>
              </a:r>
            </a:p>
            <a:p>
              <a:pPr lvl="0"/>
              <a:r>
                <a:t>structure</a:t>
              </a:r>
            </a:p>
            <a:p>
              <a:pPr lvl="0"/>
              <a:r>
                <a:t>instruct</a:t>
              </a:r>
            </a:p>
            <a:p>
              <a:pPr lvl="0"/>
              <a:r>
                <a:t>obstruct</a:t>
              </a:r>
            </a:p>
          </p:txBody>
        </p:sp>
      </p:grpSp>
      <p:sp>
        <p:nvSpPr>
          <p:cNvPr id="41" name="Shape 41"/>
          <p:cNvSpPr/>
          <p:nvPr/>
        </p:nvSpPr>
        <p:spPr>
          <a:xfrm>
            <a:off x="663575" y="1431925"/>
            <a:ext cx="966699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i="1"/>
              <a:t>to draw</a:t>
            </a:r>
            <a:endParaRPr i="1" sz="3200"/>
          </a:p>
          <a:p>
            <a:pPr lvl="0"/>
            <a:r>
              <a:rPr i="1"/>
              <a:t>or drag</a:t>
            </a:r>
          </a:p>
        </p:txBody>
      </p:sp>
      <p:sp>
        <p:nvSpPr>
          <p:cNvPr id="42" name="Shape 42"/>
          <p:cNvSpPr/>
          <p:nvPr/>
        </p:nvSpPr>
        <p:spPr>
          <a:xfrm>
            <a:off x="519112" y="3016250"/>
            <a:ext cx="85378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/>
            </a:lvl1pPr>
          </a:lstStyle>
          <a:p>
            <a:pPr lvl="0">
              <a:defRPr i="0"/>
            </a:pPr>
            <a:r>
              <a:rPr i="1"/>
              <a:t>to drive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44"/>
          <p:cNvGraphicFramePr/>
          <p:nvPr/>
        </p:nvGraphicFramePr>
        <p:xfrm>
          <a:off x="1447800" y="838200"/>
          <a:ext cx="6881813" cy="59388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105025"/>
                <a:gridCol w="2355850"/>
                <a:gridCol w="2420937"/>
              </a:tblGrid>
              <a:tr h="812800"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/>
                      </a:pPr>
                      <a:r>
                        <a:t>Noun-Making Suffixes</a:t>
                      </a:r>
                    </a:p>
                  </a:txBody>
                  <a:tcPr marL="45710" marR="45710" marT="45710" marB="45710" anchor="t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/>
                      </a:pPr>
                      <a:r>
                        <a:t>Verb-Making Suffixes</a:t>
                      </a:r>
                    </a:p>
                  </a:txBody>
                  <a:tcPr marL="45710" marR="45710" marT="45710" marB="4571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/>
                      </a:pPr>
                      <a:r>
                        <a:t>Adjective-making suffixes</a:t>
                      </a:r>
                    </a:p>
                  </a:txBody>
                  <a:tcPr marL="45710" marR="45710" marT="45710" marB="4571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5126037">
                <a:tc>
                  <a:txBody>
                    <a:bodyPr/>
                    <a:lstStyle/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-ment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-ness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-ation, sion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-ity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-ism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-hood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-itude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-ence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-ance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-ide</a:t>
                      </a:r>
                    </a:p>
                  </a:txBody>
                  <a:tcPr marL="45710" marR="45710" marT="45710" marB="45710" anchor="t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-ate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-ify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-ize</a:t>
                      </a:r>
                      <a:endParaRPr sz="2800"/>
                    </a:p>
                  </a:txBody>
                  <a:tcPr marL="45710" marR="45710" marT="45710" marB="4571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-acious,icious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-y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-ous, ious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-ant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-able, ible</a:t>
                      </a:r>
                      <a:endParaRPr sz="2800"/>
                    </a:p>
                    <a:p>
                      <a:pPr lvl="0" algn="l">
                        <a:spcBef>
                          <a:spcPts val="600"/>
                        </a:spcBef>
                        <a:defRPr b="0" i="0" sz="1800"/>
                      </a:pPr>
                      <a:r>
                        <a:rPr sz="2800"/>
                        <a:t>-er; est</a:t>
                      </a:r>
                    </a:p>
                  </a:txBody>
                  <a:tcPr marL="45710" marR="45710" marT="45710" marB="4571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Shape 45"/>
          <p:cNvSpPr/>
          <p:nvPr/>
        </p:nvSpPr>
        <p:spPr>
          <a:xfrm>
            <a:off x="3048000" y="304800"/>
            <a:ext cx="2814797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u="sng"/>
            </a:lvl1pPr>
          </a:lstStyle>
          <a:p>
            <a:pPr lvl="0">
              <a:defRPr sz="1800" u="none"/>
            </a:pPr>
            <a:r>
              <a:rPr sz="3200" u="sng"/>
              <a:t>Morphology Kit</a:t>
            </a:r>
          </a:p>
        </p:txBody>
      </p:sp>
      <p:sp>
        <p:nvSpPr>
          <p:cNvPr id="46" name="Shape 46"/>
          <p:cNvSpPr/>
          <p:nvPr/>
        </p:nvSpPr>
        <p:spPr>
          <a:xfrm>
            <a:off x="5638800" y="4878070"/>
            <a:ext cx="2438401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5940424" y="4941887"/>
            <a:ext cx="2361455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Adverb-making suffix:</a:t>
            </a:r>
          </a:p>
          <a:p>
            <a:pPr lvl="0"/>
          </a:p>
          <a:p>
            <a:pPr lvl="0"/>
            <a:r>
              <a:t>       -ly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 flipH="1" flipV="1">
            <a:off x="2411412" y="4724400"/>
            <a:ext cx="1873251" cy="649288"/>
          </a:xfrm>
          <a:prstGeom prst="line">
            <a:avLst/>
          </a:prstGeom>
          <a:ln w="76200">
            <a:solidFill>
              <a:srgbClr val="FF33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52" name="Group 52"/>
          <p:cNvGrpSpPr/>
          <p:nvPr/>
        </p:nvGrpSpPr>
        <p:grpSpPr>
          <a:xfrm>
            <a:off x="2411412" y="4724400"/>
            <a:ext cx="6903056" cy="2336624"/>
            <a:chOff x="0" y="0"/>
            <a:chExt cx="6903055" cy="2336623"/>
          </a:xfrm>
        </p:grpSpPr>
        <p:sp>
          <p:nvSpPr>
            <p:cNvPr id="50" name="Shape 50"/>
            <p:cNvSpPr/>
            <p:nvPr/>
          </p:nvSpPr>
          <p:spPr>
            <a:xfrm>
              <a:off x="1265237" y="119062"/>
              <a:ext cx="5637819" cy="22175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rPr b="1"/>
                <a:t>Tier 1:</a:t>
              </a:r>
              <a:r>
                <a:t> Basic conversational words: </a:t>
              </a:r>
              <a:r>
                <a:rPr b="1"/>
                <a:t>Friends &amp; family</a:t>
              </a:r>
              <a:endParaRPr b="1" sz="3200"/>
            </a:p>
            <a:p>
              <a:pPr lvl="0"/>
              <a:r>
                <a:t>	1 or 2 syllables</a:t>
              </a:r>
            </a:p>
            <a:p>
              <a:pPr lvl="0"/>
              <a:r>
                <a:t>               Learned naturally, through exposure</a:t>
              </a:r>
            </a:p>
            <a:p>
              <a:pPr lvl="0"/>
              <a:r>
                <a:t>	 </a:t>
              </a:r>
            </a:p>
            <a:p>
              <a:pPr lvl="0"/>
              <a:r>
                <a:rPr i="1"/>
                <a:t>hills, grass, rocks, land, sky, clouds, fly, climb,</a:t>
              </a:r>
              <a:endParaRPr i="1" sz="3200"/>
            </a:p>
            <a:p>
              <a:pPr lvl="0"/>
              <a:r>
                <a:rPr i="1"/>
                <a:t>green, high…</a:t>
              </a:r>
              <a:endParaRPr i="1"/>
            </a:p>
            <a:p>
              <a:pPr lvl="0"/>
              <a:r>
                <a:rPr i="1"/>
                <a:t>             </a:t>
              </a:r>
              <a:endParaRPr i="1" sz="3200"/>
            </a:p>
            <a:p>
              <a:pPr lvl="0"/>
              <a:r>
                <a:t>	</a:t>
              </a:r>
            </a:p>
          </p:txBody>
        </p:sp>
        <p:sp>
          <p:nvSpPr>
            <p:cNvPr id="51" name="Shape 51"/>
            <p:cNvSpPr/>
            <p:nvPr/>
          </p:nvSpPr>
          <p:spPr>
            <a:xfrm flipH="1" flipV="1">
              <a:off x="0" y="-1"/>
              <a:ext cx="1873251" cy="649289"/>
            </a:xfrm>
            <a:prstGeom prst="line">
              <a:avLst/>
            </a:prstGeom>
            <a:noFill/>
            <a:ln w="76200" cap="flat">
              <a:solidFill>
                <a:srgbClr val="FF33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pic>
        <p:nvPicPr>
          <p:cNvPr id="53" name="ANd9GcSpR67eew5w2oEz561P-bM5NKOgqckiEsBOVvC6MXhw3r1OHl1Yrg.jpg" descr="ANd9GcSpR67eew5w2oEz561P-bM5NKOgqckiEsBOVvC6MXhw3r1OHl1Yr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5175"/>
            <a:ext cx="3671888" cy="33591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" name="Group 56"/>
          <p:cNvGrpSpPr/>
          <p:nvPr/>
        </p:nvGrpSpPr>
        <p:grpSpPr>
          <a:xfrm>
            <a:off x="2700337" y="0"/>
            <a:ext cx="6625889" cy="1684162"/>
            <a:chOff x="0" y="0"/>
            <a:chExt cx="6625887" cy="1684161"/>
          </a:xfrm>
        </p:grpSpPr>
        <p:sp>
          <p:nvSpPr>
            <p:cNvPr id="54" name="Shape 54"/>
            <p:cNvSpPr/>
            <p:nvPr/>
          </p:nvSpPr>
          <p:spPr>
            <a:xfrm>
              <a:off x="1800224" y="0"/>
              <a:ext cx="4825664" cy="16841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rPr b="1"/>
                <a:t>Tier 3:</a:t>
              </a:r>
              <a:r>
                <a:t> glossary word:</a:t>
              </a:r>
            </a:p>
            <a:p>
              <a:pPr lvl="0"/>
              <a:r>
                <a:t>	Multisyllabic</a:t>
              </a:r>
            </a:p>
            <a:p>
              <a:pPr lvl="0"/>
              <a:r>
                <a:t>               </a:t>
              </a:r>
              <a:r>
                <a:rPr b="1"/>
                <a:t>Specific to a subject area</a:t>
              </a:r>
              <a:endParaRPr b="1" sz="3200"/>
            </a:p>
            <a:p>
              <a:pPr lvl="0"/>
              <a:r>
                <a:t>	 Latin or Greek-based</a:t>
              </a:r>
            </a:p>
            <a:p>
              <a:pPr lvl="0"/>
              <a:r>
                <a:rPr i="1"/>
                <a:t>topography, photosynthesis, isoceles triangle,</a:t>
              </a:r>
              <a:endParaRPr i="1" sz="3200"/>
            </a:p>
            <a:p>
              <a:pPr lvl="0"/>
              <a:r>
                <a:rPr i="1"/>
                <a:t> sedimentary, oxygenated, cartographer</a:t>
              </a:r>
            </a:p>
          </p:txBody>
        </p:sp>
        <p:sp>
          <p:nvSpPr>
            <p:cNvPr id="55" name="Shape 55"/>
            <p:cNvSpPr/>
            <p:nvPr/>
          </p:nvSpPr>
          <p:spPr>
            <a:xfrm flipV="1">
              <a:off x="0" y="404812"/>
              <a:ext cx="1871663" cy="1079501"/>
            </a:xfrm>
            <a:prstGeom prst="line">
              <a:avLst/>
            </a:prstGeom>
            <a:noFill/>
            <a:ln w="76200" cap="flat">
              <a:solidFill>
                <a:srgbClr val="FF33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3419474" y="2276475"/>
            <a:ext cx="5637571" cy="2884845"/>
            <a:chOff x="0" y="0"/>
            <a:chExt cx="5637569" cy="2884844"/>
          </a:xfrm>
        </p:grpSpPr>
        <p:sp>
          <p:nvSpPr>
            <p:cNvPr id="57" name="Shape 57"/>
            <p:cNvSpPr/>
            <p:nvPr/>
          </p:nvSpPr>
          <p:spPr>
            <a:xfrm>
              <a:off x="1227137" y="0"/>
              <a:ext cx="4410433" cy="28848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rPr b="1"/>
                <a:t>Tier 2:</a:t>
              </a:r>
              <a:r>
                <a:t> Words of </a:t>
              </a:r>
              <a:r>
                <a:rPr b="1"/>
                <a:t>education, business,</a:t>
              </a:r>
              <a:endParaRPr b="1" sz="3200"/>
            </a:p>
            <a:p>
              <a:pPr lvl="0"/>
              <a:r>
                <a:rPr b="1"/>
                <a:t>            government, religion</a:t>
              </a:r>
              <a:r>
                <a:t>:</a:t>
              </a:r>
            </a:p>
            <a:p>
              <a:pPr lvl="0"/>
              <a:r>
                <a:t>          </a:t>
              </a:r>
            </a:p>
            <a:p>
              <a:pPr lvl="0"/>
              <a:r>
                <a:t>	Components: Prefix, root, suffix</a:t>
              </a:r>
            </a:p>
            <a:p>
              <a:pPr lvl="0"/>
              <a:r>
                <a:t>              Latin-based</a:t>
              </a:r>
            </a:p>
            <a:p>
              <a:pPr lvl="0"/>
              <a:r>
                <a:rPr i="1"/>
                <a:t>elevation, formation, protrude, expansive,</a:t>
              </a:r>
              <a:endParaRPr i="1" sz="3200"/>
            </a:p>
            <a:p>
              <a:pPr lvl="0"/>
              <a:r>
                <a:rPr i="1"/>
                <a:t> isolated, remote</a:t>
              </a:r>
              <a:endParaRPr i="1" sz="3200"/>
            </a:p>
            <a:p>
              <a:pPr lvl="0"/>
              <a:endParaRPr i="1" sz="3200"/>
            </a:p>
          </p:txBody>
        </p:sp>
        <p:sp>
          <p:nvSpPr>
            <p:cNvPr id="58" name="Shape 58"/>
            <p:cNvSpPr/>
            <p:nvPr/>
          </p:nvSpPr>
          <p:spPr>
            <a:xfrm>
              <a:off x="-1" y="215900"/>
              <a:ext cx="1944689" cy="935038"/>
            </a:xfrm>
            <a:prstGeom prst="line">
              <a:avLst/>
            </a:prstGeom>
            <a:noFill/>
            <a:ln w="57150" cap="flat">
              <a:solidFill>
                <a:srgbClr val="FF33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1"/>
      <p:bldP build="whole" bldLvl="1" animBg="1" rev="0" advAuto="0" spid="59" grpId="2"/>
      <p:bldP build="whole" bldLvl="1" animBg="1" rev="0" advAuto="0" spid="56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